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1"/>
  </p:sldMasterIdLst>
  <p:notesMasterIdLst>
    <p:notesMasterId r:id="rId4"/>
  </p:notesMasterIdLst>
  <p:sldIdLst>
    <p:sldId id="259" r:id="rId2"/>
    <p:sldId id="261" r:id="rId3"/>
  </p:sldIdLst>
  <p:sldSz cx="7775575" cy="10907713"/>
  <p:notesSz cx="6805613" cy="9939338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0000"/>
    <a:srgbClr val="FAFAFA"/>
    <a:srgbClr val="E6D6C3"/>
    <a:srgbClr val="EAE0DE"/>
    <a:srgbClr val="732303"/>
    <a:srgbClr val="5A1B02"/>
    <a:srgbClr val="F4F4F4"/>
    <a:srgbClr val="FFEDC9"/>
    <a:srgbClr val="8E5414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406" autoAdjust="0"/>
  </p:normalViewPr>
  <p:slideViewPr>
    <p:cSldViewPr snapToGrid="0">
      <p:cViewPr varScale="1">
        <p:scale>
          <a:sx n="64" d="100"/>
          <a:sy n="64" d="100"/>
        </p:scale>
        <p:origin x="3276" y="90"/>
      </p:cViewPr>
      <p:guideLst>
        <p:guide orient="horz" pos="3435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869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70F99883-74AE-4A2C-81B7-5B86A08198C0}" type="datetimeFigureOut">
              <a:rPr kumimoji="1" lang="ja-JP" altLang="en-US" smtClean="0"/>
              <a:t>2017/5/16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06625" y="1241425"/>
            <a:ext cx="23923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8"/>
            <a:ext cx="2949099" cy="498692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40" y="9440648"/>
            <a:ext cx="2949099" cy="498692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</p:spPr>
        <p:txBody>
          <a:bodyPr anchor="b"/>
          <a:lstStyle>
            <a:lvl1pPr algn="ctr">
              <a:defRPr sz="5102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871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88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</p:spPr>
        <p:txBody>
          <a:bodyPr anchor="b"/>
          <a:lstStyle>
            <a:lvl1pPr>
              <a:defRPr sz="5102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440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215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266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9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79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020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09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172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29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071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80737"/>
            <a:ext cx="6706433" cy="2108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903673"/>
            <a:ext cx="6706433" cy="692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10109836"/>
            <a:ext cx="2624257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4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kumimoji="1"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kumimoji="1"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1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正方形/長方形 116"/>
          <p:cNvSpPr/>
          <p:nvPr/>
        </p:nvSpPr>
        <p:spPr>
          <a:xfrm>
            <a:off x="583652" y="9377072"/>
            <a:ext cx="602066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住所：東京都中央区銀座</a:t>
            </a:r>
            <a:r>
              <a:rPr lang="en-US" altLang="ja-JP" sz="1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7-17-1</a:t>
            </a:r>
            <a:r>
              <a:rPr lang="ja-JP" altLang="en-US" sz="1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銀座武蔵野ビル</a:t>
            </a:r>
            <a:r>
              <a:rPr lang="en-US" altLang="ja-JP" sz="1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1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階</a:t>
            </a:r>
            <a:endParaRPr lang="en-US" altLang="ja-JP" sz="13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☎： </a:t>
            </a:r>
            <a:r>
              <a:rPr lang="ja-JP" alt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03-</a:t>
            </a:r>
            <a:r>
              <a:rPr lang="en-US" altLang="ja-JP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6734-5017</a:t>
            </a:r>
            <a:r>
              <a:rPr lang="ja-JP" alt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lang="en-US" altLang="ja-JP" sz="13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✉：</a:t>
            </a:r>
            <a:r>
              <a:rPr lang="en-US" altLang="ja-JP" sz="1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s.jindo@onestop-i.co.jp</a:t>
            </a:r>
            <a:r>
              <a:rPr lang="ja-JP" altLang="en-US" sz="1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endParaRPr lang="en-US" altLang="ja-JP" sz="13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営業時間：</a:t>
            </a:r>
            <a:r>
              <a:rPr lang="en-US" altLang="ja-JP" sz="1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10:00</a:t>
            </a:r>
            <a:r>
              <a:rPr lang="ja-JP" altLang="en-US" sz="1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sz="1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18:00</a:t>
            </a:r>
            <a:endParaRPr lang="ja-JP" altLang="en-US" sz="13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69450" y="1412018"/>
            <a:ext cx="68918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当社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は、観光客を誘致する「インバウンド事業」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の人材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教育や集客支援をサポートする企業として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、数多くのクライアント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からの多数の引き合いをいただいています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ja-JP" altLang="en-US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中国人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観光客を中心とした外国人観光客が急増している現在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、私たち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ワンストップ・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イノベーションＨＲ</a:t>
            </a:r>
            <a:r>
              <a:rPr lang="en-US" altLang="ja-JP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では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、中国語力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を活かした接客を行なうスタッフを大募集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します！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◆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語学力を活かして、多くの未経験スタッフが活躍中！</a:t>
            </a: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経験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よりも人柄を重視していますので少しでも興味がある方は、ぜひご応募ください</a:t>
            </a:r>
            <a:r>
              <a:rPr lang="en-US" altLang="ja-JP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!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◆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正社員の立場で一緒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に事業拡大のスターティングメンバー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として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幅広い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活躍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期待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しています！</a:t>
            </a:r>
            <a:endParaRPr kumimoji="1" lang="ja-JP" altLang="en-US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46079" y="3386967"/>
            <a:ext cx="32607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 smtClean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あなたの語学力を活かしてください！</a:t>
            </a:r>
            <a:endParaRPr kumimoji="1" lang="ja-JP" altLang="en-US" sz="14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124137" y="99391"/>
            <a:ext cx="7500157" cy="10694506"/>
          </a:xfrm>
          <a:prstGeom prst="rect">
            <a:avLst/>
          </a:prstGeom>
          <a:noFill/>
          <a:ln w="4159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9" name="直線コネクタ 38"/>
          <p:cNvCxnSpPr/>
          <p:nvPr/>
        </p:nvCxnSpPr>
        <p:spPr>
          <a:xfrm>
            <a:off x="231133" y="3191084"/>
            <a:ext cx="7301212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/>
        </p:nvCxnSpPr>
        <p:spPr>
          <a:xfrm>
            <a:off x="3658453" y="3191084"/>
            <a:ext cx="27145" cy="5628727"/>
          </a:xfrm>
          <a:prstGeom prst="line">
            <a:avLst/>
          </a:prstGeom>
          <a:ln w="1714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正方形/長方形 40"/>
          <p:cNvSpPr/>
          <p:nvPr/>
        </p:nvSpPr>
        <p:spPr>
          <a:xfrm>
            <a:off x="149896" y="217718"/>
            <a:ext cx="7429738" cy="104419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-51514" y="309836"/>
            <a:ext cx="76096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3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一流百貨店・</a:t>
            </a:r>
            <a:r>
              <a:rPr lang="en-US" altLang="ja-JP" sz="3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SHOP</a:t>
            </a:r>
            <a:r>
              <a:rPr lang="ja-JP" altLang="en-US" sz="3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・免税店での</a:t>
            </a:r>
            <a:endParaRPr lang="en-US" altLang="ja-JP" sz="3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kumimoji="1" lang="ja-JP" altLang="en-US" sz="3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                             接客</a:t>
            </a:r>
            <a:r>
              <a:rPr kumimoji="1" lang="en-US" altLang="ja-JP" sz="3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STAFF</a:t>
            </a:r>
            <a:r>
              <a:rPr kumimoji="1" lang="ja-JP" altLang="en-US" sz="3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募集！</a:t>
            </a:r>
            <a:endParaRPr kumimoji="1" lang="ja-JP" altLang="en-US" sz="3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3924835" y="3710170"/>
            <a:ext cx="21428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全国の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・大手百貨店</a:t>
            </a:r>
            <a:endParaRPr kumimoji="1"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・ブランドショップ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・空港免税店</a:t>
            </a:r>
            <a:endParaRPr kumimoji="1"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・アウトレット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5" name="グループ化 44"/>
          <p:cNvGrpSpPr/>
          <p:nvPr/>
        </p:nvGrpSpPr>
        <p:grpSpPr>
          <a:xfrm>
            <a:off x="3871336" y="3223935"/>
            <a:ext cx="1353094" cy="529555"/>
            <a:chOff x="3832699" y="3002029"/>
            <a:chExt cx="1353094" cy="529555"/>
          </a:xfrm>
        </p:grpSpPr>
        <p:pic>
          <p:nvPicPr>
            <p:cNvPr id="44" name="図 4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2699" y="3002029"/>
              <a:ext cx="529555" cy="529555"/>
            </a:xfrm>
            <a:prstGeom prst="rect">
              <a:avLst/>
            </a:prstGeom>
          </p:spPr>
        </p:pic>
        <p:sp>
          <p:nvSpPr>
            <p:cNvPr id="53" name="テキスト ボックス 52"/>
            <p:cNvSpPr txBox="1"/>
            <p:nvPr/>
          </p:nvSpPr>
          <p:spPr>
            <a:xfrm>
              <a:off x="4308630" y="308214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800" b="1" dirty="0" smtClean="0">
                  <a:solidFill>
                    <a:srgbClr val="00B0F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勤務地</a:t>
              </a:r>
              <a:endParaRPr kumimoji="1" lang="ja-JP" altLang="en-US" sz="1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6" name="グループ化 45"/>
          <p:cNvGrpSpPr/>
          <p:nvPr/>
        </p:nvGrpSpPr>
        <p:grpSpPr>
          <a:xfrm>
            <a:off x="5726106" y="3527026"/>
            <a:ext cx="1583927" cy="529555"/>
            <a:chOff x="5777409" y="3019200"/>
            <a:chExt cx="1583927" cy="529555"/>
          </a:xfrm>
        </p:grpSpPr>
        <p:pic>
          <p:nvPicPr>
            <p:cNvPr id="54" name="図 5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7409" y="3019200"/>
              <a:ext cx="529555" cy="529555"/>
            </a:xfrm>
            <a:prstGeom prst="rect">
              <a:avLst/>
            </a:prstGeom>
          </p:spPr>
        </p:pic>
        <p:sp>
          <p:nvSpPr>
            <p:cNvPr id="55" name="テキスト ボックス 54"/>
            <p:cNvSpPr txBox="1"/>
            <p:nvPr/>
          </p:nvSpPr>
          <p:spPr>
            <a:xfrm>
              <a:off x="6253340" y="309931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800" b="1" dirty="0" smtClean="0">
                  <a:solidFill>
                    <a:srgbClr val="00B0F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勤務時間</a:t>
              </a:r>
              <a:endParaRPr kumimoji="1" lang="ja-JP" altLang="en-US" sz="1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0" name="グループ化 49"/>
          <p:cNvGrpSpPr/>
          <p:nvPr/>
        </p:nvGrpSpPr>
        <p:grpSpPr>
          <a:xfrm>
            <a:off x="3871336" y="4797536"/>
            <a:ext cx="1122262" cy="529555"/>
            <a:chOff x="3832699" y="5112944"/>
            <a:chExt cx="1122262" cy="529555"/>
          </a:xfrm>
        </p:grpSpPr>
        <p:pic>
          <p:nvPicPr>
            <p:cNvPr id="59" name="図 5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2699" y="5112944"/>
              <a:ext cx="529555" cy="529555"/>
            </a:xfrm>
            <a:prstGeom prst="rect">
              <a:avLst/>
            </a:prstGeom>
          </p:spPr>
        </p:pic>
        <p:sp>
          <p:nvSpPr>
            <p:cNvPr id="60" name="テキスト ボックス 59"/>
            <p:cNvSpPr txBox="1"/>
            <p:nvPr/>
          </p:nvSpPr>
          <p:spPr>
            <a:xfrm>
              <a:off x="4308630" y="521881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800" b="1" dirty="0" smtClean="0">
                  <a:solidFill>
                    <a:srgbClr val="00B0F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給与</a:t>
              </a:r>
              <a:endParaRPr kumimoji="1" lang="ja-JP" altLang="en-US" sz="1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1" name="グループ化 50"/>
          <p:cNvGrpSpPr/>
          <p:nvPr/>
        </p:nvGrpSpPr>
        <p:grpSpPr>
          <a:xfrm>
            <a:off x="462253" y="6159536"/>
            <a:ext cx="1583927" cy="529555"/>
            <a:chOff x="3832699" y="6168470"/>
            <a:chExt cx="1583927" cy="529555"/>
          </a:xfrm>
        </p:grpSpPr>
        <p:pic>
          <p:nvPicPr>
            <p:cNvPr id="61" name="図 6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2699" y="6168470"/>
              <a:ext cx="529555" cy="529555"/>
            </a:xfrm>
            <a:prstGeom prst="rect">
              <a:avLst/>
            </a:prstGeom>
          </p:spPr>
        </p:pic>
        <p:sp>
          <p:nvSpPr>
            <p:cNvPr id="62" name="テキスト ボックス 61"/>
            <p:cNvSpPr txBox="1"/>
            <p:nvPr/>
          </p:nvSpPr>
          <p:spPr>
            <a:xfrm>
              <a:off x="4308630" y="624858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800" b="1" dirty="0" smtClean="0">
                  <a:solidFill>
                    <a:srgbClr val="00B0F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業務内容</a:t>
              </a:r>
              <a:endParaRPr kumimoji="1" lang="ja-JP" altLang="en-US" sz="1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5" name="グループ化 64"/>
          <p:cNvGrpSpPr/>
          <p:nvPr/>
        </p:nvGrpSpPr>
        <p:grpSpPr>
          <a:xfrm>
            <a:off x="3904141" y="7413776"/>
            <a:ext cx="2276424" cy="529555"/>
            <a:chOff x="3832699" y="7772810"/>
            <a:chExt cx="2276424" cy="529555"/>
          </a:xfrm>
        </p:grpSpPr>
        <p:pic>
          <p:nvPicPr>
            <p:cNvPr id="63" name="図 6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2699" y="7772810"/>
              <a:ext cx="529555" cy="529555"/>
            </a:xfrm>
            <a:prstGeom prst="rect">
              <a:avLst/>
            </a:prstGeom>
          </p:spPr>
        </p:pic>
        <p:sp>
          <p:nvSpPr>
            <p:cNvPr id="64" name="テキスト ボックス 63"/>
            <p:cNvSpPr txBox="1"/>
            <p:nvPr/>
          </p:nvSpPr>
          <p:spPr>
            <a:xfrm>
              <a:off x="4308630" y="785292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800" b="1" dirty="0" smtClean="0">
                  <a:solidFill>
                    <a:srgbClr val="00B0F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待遇・福利厚生</a:t>
              </a:r>
              <a:endParaRPr kumimoji="1" lang="ja-JP" altLang="en-US" sz="1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7" name="テキスト ボックス 66"/>
          <p:cNvSpPr txBox="1"/>
          <p:nvPr/>
        </p:nvSpPr>
        <p:spPr>
          <a:xfrm>
            <a:off x="5745926" y="4060691"/>
            <a:ext cx="1723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一日実働</a:t>
            </a:r>
            <a:r>
              <a:rPr lang="en-US" altLang="ja-JP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（シフト制）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勤務先により異なる</a:t>
            </a:r>
            <a:endParaRPr kumimoji="1" lang="ja-JP" altLang="en-US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3896482" y="5257955"/>
            <a:ext cx="3702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19</a:t>
            </a:r>
            <a:r>
              <a:rPr kumimoji="1"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万</a:t>
            </a:r>
            <a:r>
              <a:rPr kumimoji="1"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万</a:t>
            </a:r>
            <a:r>
              <a:rPr kumimoji="1"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入社時の評価により決定）</a:t>
            </a:r>
            <a:endParaRPr kumimoji="1" lang="ja-JP" altLang="en-US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314783" y="6574927"/>
            <a:ext cx="3262432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外国人観光客への接客、販売スタッフの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サポートをお任せします。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一流の百貨店やブランドショップ、空港の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免税店等において、中国の方をはじめとする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訪日外国人観光客のお客様からの質問に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お答えしたり、各売り場の販売スタッフを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フォロー等のショッピング対応や、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コンシェルジュ的な業務になります。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単なる販売員としての対応ではなく、お客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様にとって日本での時間が良い思い出になる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よう、親切で心に残る接客をお願いします。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6" name="直線コネクタ 75"/>
          <p:cNvCxnSpPr/>
          <p:nvPr/>
        </p:nvCxnSpPr>
        <p:spPr>
          <a:xfrm>
            <a:off x="3726365" y="4812524"/>
            <a:ext cx="3794219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76"/>
          <p:cNvCxnSpPr/>
          <p:nvPr/>
        </p:nvCxnSpPr>
        <p:spPr>
          <a:xfrm>
            <a:off x="3726578" y="6264803"/>
            <a:ext cx="3794219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/>
          <p:nvPr/>
        </p:nvCxnSpPr>
        <p:spPr>
          <a:xfrm>
            <a:off x="149895" y="8819811"/>
            <a:ext cx="7526876" cy="21301"/>
          </a:xfrm>
          <a:prstGeom prst="line">
            <a:avLst/>
          </a:prstGeom>
          <a:ln w="2063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正方形/長方形 79"/>
          <p:cNvSpPr/>
          <p:nvPr/>
        </p:nvSpPr>
        <p:spPr>
          <a:xfrm>
            <a:off x="604565" y="9015693"/>
            <a:ext cx="63401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株式会社ワンストップ・イノベーションＨＲ</a:t>
            </a:r>
            <a:endParaRPr lang="ja-JP" altLang="en-US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4996477" y="10183962"/>
            <a:ext cx="19287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採用担当が対応させていただきます。</a:t>
            </a:r>
            <a:endParaRPr lang="en-US" altLang="ja-JP" sz="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お気軽にお問い合わせください。</a:t>
            </a:r>
            <a:endParaRPr lang="en-US" altLang="ja-JP" sz="8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20846" y="3772922"/>
            <a:ext cx="3077547" cy="2378172"/>
          </a:xfrm>
          <a:prstGeom prst="rect">
            <a:avLst/>
          </a:prstGeom>
          <a:pattFill prst="wdUpDiag">
            <a:fgClr>
              <a:schemeClr val="bg2"/>
            </a:fgClr>
            <a:bgClr>
              <a:schemeClr val="bg1"/>
            </a:bgClr>
          </a:patt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ysClr val="windowText" lastClr="000000"/>
                </a:solidFill>
              </a:rPr>
              <a:t>写真を入れてください</a:t>
            </a:r>
            <a:endParaRPr kumimoji="1" lang="ja-JP" altLang="en-US" dirty="0">
              <a:solidFill>
                <a:sysClr val="windowText" lastClr="000000"/>
              </a:solidFill>
            </a:endParaRPr>
          </a:p>
        </p:txBody>
      </p:sp>
      <p:grpSp>
        <p:nvGrpSpPr>
          <p:cNvPr id="43" name="グループ化 42"/>
          <p:cNvGrpSpPr/>
          <p:nvPr/>
        </p:nvGrpSpPr>
        <p:grpSpPr>
          <a:xfrm>
            <a:off x="3894946" y="5452214"/>
            <a:ext cx="1353094" cy="529555"/>
            <a:chOff x="3832699" y="5112944"/>
            <a:chExt cx="1353094" cy="529555"/>
          </a:xfrm>
        </p:grpSpPr>
        <p:pic>
          <p:nvPicPr>
            <p:cNvPr id="47" name="図 4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2699" y="5112944"/>
              <a:ext cx="529555" cy="529555"/>
            </a:xfrm>
            <a:prstGeom prst="rect">
              <a:avLst/>
            </a:prstGeom>
          </p:spPr>
        </p:pic>
        <p:sp>
          <p:nvSpPr>
            <p:cNvPr id="56" name="テキスト ボックス 55"/>
            <p:cNvSpPr txBox="1"/>
            <p:nvPr/>
          </p:nvSpPr>
          <p:spPr>
            <a:xfrm>
              <a:off x="4308630" y="521881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800" b="1" dirty="0" smtClean="0">
                  <a:solidFill>
                    <a:srgbClr val="00B0F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諸手当</a:t>
              </a:r>
              <a:endParaRPr kumimoji="1" lang="ja-JP" altLang="en-US" sz="1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7" name="テキスト ボックス 56"/>
          <p:cNvSpPr txBox="1"/>
          <p:nvPr/>
        </p:nvSpPr>
        <p:spPr>
          <a:xfrm>
            <a:off x="3920092" y="5938390"/>
            <a:ext cx="3702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・交通費支給（規定有）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・時間外手当</a:t>
            </a:r>
            <a:endParaRPr kumimoji="1" lang="ja-JP" altLang="en-US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3940757" y="6801045"/>
            <a:ext cx="3349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・原則週休</a:t>
            </a:r>
            <a:r>
              <a:rPr kumimoji="1" lang="en-US" altLang="ja-JP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（シフト制）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・有給休暇（入社半年後年間</a:t>
            </a:r>
            <a:r>
              <a:rPr lang="en-US" altLang="ja-JP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日）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・夏季休暇</a:t>
            </a:r>
            <a:endParaRPr kumimoji="1" lang="ja-JP" altLang="en-US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6" name="グループ化 65"/>
          <p:cNvGrpSpPr/>
          <p:nvPr/>
        </p:nvGrpSpPr>
        <p:grpSpPr>
          <a:xfrm>
            <a:off x="3911215" y="6305592"/>
            <a:ext cx="1814759" cy="529555"/>
            <a:chOff x="3832699" y="6168470"/>
            <a:chExt cx="1814759" cy="529555"/>
          </a:xfrm>
        </p:grpSpPr>
        <p:pic>
          <p:nvPicPr>
            <p:cNvPr id="71" name="図 7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2699" y="6168470"/>
              <a:ext cx="529555" cy="529555"/>
            </a:xfrm>
            <a:prstGeom prst="rect">
              <a:avLst/>
            </a:prstGeom>
          </p:spPr>
        </p:pic>
        <p:sp>
          <p:nvSpPr>
            <p:cNvPr id="72" name="テキスト ボックス 71"/>
            <p:cNvSpPr txBox="1"/>
            <p:nvPr/>
          </p:nvSpPr>
          <p:spPr>
            <a:xfrm>
              <a:off x="4308630" y="6248581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800" b="1" dirty="0" smtClean="0">
                  <a:solidFill>
                    <a:srgbClr val="00B0F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休日・休暇</a:t>
              </a:r>
              <a:endParaRPr kumimoji="1" lang="ja-JP" altLang="en-US" sz="1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3" name="テキスト ボックス 72"/>
          <p:cNvSpPr txBox="1"/>
          <p:nvPr/>
        </p:nvSpPr>
        <p:spPr>
          <a:xfrm>
            <a:off x="3964367" y="7884520"/>
            <a:ext cx="33498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・社会保険完備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・産前産後休暇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・介護休暇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・キャリアアップ支援制度</a:t>
            </a:r>
            <a:endParaRPr lang="en-US" altLang="ja-JP" sz="12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・自社教育講座受講制度</a:t>
            </a:r>
            <a:endParaRPr kumimoji="1" lang="ja-JP" altLang="en-US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円/楕円 3"/>
          <p:cNvSpPr/>
          <p:nvPr/>
        </p:nvSpPr>
        <p:spPr>
          <a:xfrm rot="20009312">
            <a:off x="63418" y="299569"/>
            <a:ext cx="1777770" cy="7578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中国語が</a:t>
            </a:r>
            <a:endParaRPr kumimoji="1" lang="en-US" altLang="ja-JP" sz="1400" b="1" dirty="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14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活かせます！</a:t>
            </a:r>
            <a:endParaRPr kumimoji="1" lang="ja-JP" altLang="en-US" sz="1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雲 1"/>
          <p:cNvSpPr/>
          <p:nvPr/>
        </p:nvSpPr>
        <p:spPr>
          <a:xfrm>
            <a:off x="2173574" y="812067"/>
            <a:ext cx="1790793" cy="511397"/>
          </a:xfrm>
          <a:prstGeom prst="cloud">
            <a:avLst/>
          </a:prstGeom>
          <a:solidFill>
            <a:srgbClr val="E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rPr>
              <a:t>正社員募集</a:t>
            </a:r>
            <a:endParaRPr kumimoji="1" lang="ja-JP" altLang="en-US" sz="14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29" y="3715394"/>
            <a:ext cx="3073063" cy="244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18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正方形/長方形 30"/>
          <p:cNvSpPr/>
          <p:nvPr/>
        </p:nvSpPr>
        <p:spPr>
          <a:xfrm>
            <a:off x="124137" y="99391"/>
            <a:ext cx="7500157" cy="10694506"/>
          </a:xfrm>
          <a:prstGeom prst="rect">
            <a:avLst/>
          </a:prstGeom>
          <a:solidFill>
            <a:srgbClr val="00B0F0"/>
          </a:solidFill>
          <a:ln w="4159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8" name="直線コネクタ 47"/>
          <p:cNvCxnSpPr/>
          <p:nvPr/>
        </p:nvCxnSpPr>
        <p:spPr>
          <a:xfrm>
            <a:off x="3658453" y="3191084"/>
            <a:ext cx="27145" cy="5628727"/>
          </a:xfrm>
          <a:prstGeom prst="line">
            <a:avLst/>
          </a:prstGeom>
          <a:ln w="1714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正方形/長方形 40"/>
          <p:cNvSpPr/>
          <p:nvPr/>
        </p:nvSpPr>
        <p:spPr>
          <a:xfrm>
            <a:off x="149896" y="217718"/>
            <a:ext cx="7429738" cy="104419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23" y="436667"/>
            <a:ext cx="3549673" cy="221854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089" y="463382"/>
            <a:ext cx="2908825" cy="3284158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23" y="2787006"/>
            <a:ext cx="3585993" cy="2151322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4271036" y="3960047"/>
            <a:ext cx="3104056" cy="7738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5" name="グループ化 44"/>
          <p:cNvGrpSpPr/>
          <p:nvPr/>
        </p:nvGrpSpPr>
        <p:grpSpPr>
          <a:xfrm>
            <a:off x="4452865" y="4007460"/>
            <a:ext cx="2970271" cy="726442"/>
            <a:chOff x="3832699" y="3002029"/>
            <a:chExt cx="2960907" cy="726442"/>
          </a:xfrm>
        </p:grpSpPr>
        <p:pic>
          <p:nvPicPr>
            <p:cNvPr id="44" name="図 4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2699" y="3002029"/>
              <a:ext cx="529555" cy="529555"/>
            </a:xfrm>
            <a:prstGeom prst="rect">
              <a:avLst/>
            </a:prstGeom>
          </p:spPr>
        </p:pic>
        <p:sp>
          <p:nvSpPr>
            <p:cNvPr id="53" name="テキスト ボックス 52"/>
            <p:cNvSpPr txBox="1"/>
            <p:nvPr/>
          </p:nvSpPr>
          <p:spPr>
            <a:xfrm>
              <a:off x="4308630" y="3082140"/>
              <a:ext cx="248497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800" b="1" dirty="0" smtClean="0">
                  <a:solidFill>
                    <a:srgbClr val="00B0F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一流百貨店・</a:t>
              </a:r>
              <a:r>
                <a:rPr kumimoji="1" lang="en-US" altLang="ja-JP" sz="1800" b="1" dirty="0" smtClean="0">
                  <a:solidFill>
                    <a:srgbClr val="00B0F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SHOP</a:t>
              </a:r>
              <a:r>
                <a:rPr kumimoji="1" lang="ja-JP" altLang="en-US" sz="1800" b="1" dirty="0" smtClean="0">
                  <a:solidFill>
                    <a:srgbClr val="00B0F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</a:t>
              </a:r>
              <a:endParaRPr kumimoji="1" lang="en-US" altLang="ja-JP" sz="1800" b="1" dirty="0" smtClean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1800" b="1" dirty="0">
                  <a:solidFill>
                    <a:srgbClr val="00B0F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sz="1800" b="1" dirty="0" smtClean="0">
                  <a:solidFill>
                    <a:srgbClr val="00B0F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kumimoji="1" lang="ja-JP" altLang="en-US" sz="1800" b="1" dirty="0" smtClean="0">
                  <a:solidFill>
                    <a:srgbClr val="00B0F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空港免税店</a:t>
              </a:r>
              <a:endParaRPr kumimoji="1" lang="ja-JP" altLang="en-US" sz="1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0" name="正方形/長方形 69"/>
          <p:cNvSpPr/>
          <p:nvPr/>
        </p:nvSpPr>
        <p:spPr>
          <a:xfrm>
            <a:off x="321382" y="5064242"/>
            <a:ext cx="2762165" cy="1247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6" name="グループ化 45"/>
          <p:cNvGrpSpPr/>
          <p:nvPr/>
        </p:nvGrpSpPr>
        <p:grpSpPr>
          <a:xfrm>
            <a:off x="427044" y="5066315"/>
            <a:ext cx="1814759" cy="529555"/>
            <a:chOff x="5777409" y="3019200"/>
            <a:chExt cx="1814759" cy="529555"/>
          </a:xfrm>
        </p:grpSpPr>
        <p:pic>
          <p:nvPicPr>
            <p:cNvPr id="54" name="図 5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7409" y="3019200"/>
              <a:ext cx="529555" cy="529555"/>
            </a:xfrm>
            <a:prstGeom prst="rect">
              <a:avLst/>
            </a:prstGeom>
          </p:spPr>
        </p:pic>
        <p:sp>
          <p:nvSpPr>
            <p:cNvPr id="55" name="テキスト ボックス 54"/>
            <p:cNvSpPr txBox="1"/>
            <p:nvPr/>
          </p:nvSpPr>
          <p:spPr>
            <a:xfrm>
              <a:off x="6253340" y="3099311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800" b="1" dirty="0" smtClean="0">
                  <a:solidFill>
                    <a:srgbClr val="00B0F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就業前教育</a:t>
              </a:r>
              <a:endParaRPr kumimoji="1" lang="ja-JP" altLang="en-US" sz="1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0" name="正方形/長方形 79"/>
          <p:cNvSpPr/>
          <p:nvPr/>
        </p:nvSpPr>
        <p:spPr>
          <a:xfrm>
            <a:off x="418368" y="5450252"/>
            <a:ext cx="2621230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就業前に弊社元客室乗務員の講師より</a:t>
            </a:r>
            <a:endParaRPr lang="en-US" altLang="ja-JP" sz="1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「売上向上！すぐに使える外国人接客術」</a:t>
            </a:r>
            <a:endParaRPr lang="en-US" altLang="ja-JP" sz="1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「お客様にしっかり伝わる接遇接客</a:t>
            </a:r>
            <a:endParaRPr lang="en-US" altLang="ja-JP" sz="1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おもてなし」など、おもてなしに関する</a:t>
            </a:r>
            <a:endParaRPr lang="en-US" altLang="ja-JP" sz="1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スキルもじっくり学べます。</a:t>
            </a: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402" y="5061156"/>
            <a:ext cx="4108690" cy="3081518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6260" y="6954720"/>
            <a:ext cx="3434102" cy="2575576"/>
          </a:xfrm>
          <a:prstGeom prst="rect">
            <a:avLst/>
          </a:prstGeom>
        </p:spPr>
      </p:pic>
      <p:sp>
        <p:nvSpPr>
          <p:cNvPr id="13" name="右矢印 12"/>
          <p:cNvSpPr/>
          <p:nvPr/>
        </p:nvSpPr>
        <p:spPr>
          <a:xfrm>
            <a:off x="2935707" y="5527790"/>
            <a:ext cx="433990" cy="275009"/>
          </a:xfrm>
          <a:prstGeom prst="right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ハート 13"/>
          <p:cNvSpPr/>
          <p:nvPr/>
        </p:nvSpPr>
        <p:spPr>
          <a:xfrm>
            <a:off x="1886962" y="9062826"/>
            <a:ext cx="1517717" cy="1110164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社内</a:t>
            </a:r>
            <a:endParaRPr kumimoji="1" lang="en-US" altLang="ja-JP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交流</a:t>
            </a:r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正方形/長方形 73"/>
          <p:cNvSpPr/>
          <p:nvPr/>
        </p:nvSpPr>
        <p:spPr>
          <a:xfrm>
            <a:off x="3407565" y="8273772"/>
            <a:ext cx="1922424" cy="626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5" name="グループ化 74"/>
          <p:cNvGrpSpPr/>
          <p:nvPr/>
        </p:nvGrpSpPr>
        <p:grpSpPr>
          <a:xfrm>
            <a:off x="3589394" y="8321185"/>
            <a:ext cx="1583927" cy="529555"/>
            <a:chOff x="3832699" y="3002029"/>
            <a:chExt cx="1583927" cy="529555"/>
          </a:xfrm>
        </p:grpSpPr>
        <p:pic>
          <p:nvPicPr>
            <p:cNvPr id="78" name="図 7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2699" y="3002029"/>
              <a:ext cx="529555" cy="529555"/>
            </a:xfrm>
            <a:prstGeom prst="rect">
              <a:avLst/>
            </a:prstGeom>
          </p:spPr>
        </p:pic>
        <p:sp>
          <p:nvSpPr>
            <p:cNvPr id="81" name="テキスト ボックス 80"/>
            <p:cNvSpPr txBox="1"/>
            <p:nvPr/>
          </p:nvSpPr>
          <p:spPr>
            <a:xfrm>
              <a:off x="4308630" y="308214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800" b="1" dirty="0" smtClean="0">
                  <a:solidFill>
                    <a:srgbClr val="00B0F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社員の声</a:t>
              </a:r>
              <a:endParaRPr kumimoji="1" lang="ja-JP" altLang="en-US" sz="1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5" name="涙形 14"/>
          <p:cNvSpPr/>
          <p:nvPr/>
        </p:nvSpPr>
        <p:spPr>
          <a:xfrm>
            <a:off x="3424319" y="8984091"/>
            <a:ext cx="2083740" cy="1543542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dirty="0"/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3841400" y="9122800"/>
            <a:ext cx="14173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 dirty="0" smtClean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百貨店勤務の</a:t>
            </a:r>
            <a:r>
              <a:rPr kumimoji="1" lang="en-US" altLang="ja-JP" sz="1100" b="1" dirty="0" smtClean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1100" b="1" dirty="0" smtClean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</a:t>
            </a:r>
            <a:endParaRPr kumimoji="1" lang="ja-JP" altLang="en-US" sz="11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星 8 15"/>
          <p:cNvSpPr/>
          <p:nvPr/>
        </p:nvSpPr>
        <p:spPr>
          <a:xfrm>
            <a:off x="5386980" y="8461000"/>
            <a:ext cx="2204757" cy="2066632"/>
          </a:xfrm>
          <a:prstGeom prst="star8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5842012" y="8861190"/>
            <a:ext cx="14157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 dirty="0" smtClean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空港免税店勤務の</a:t>
            </a:r>
            <a:endParaRPr kumimoji="1" lang="en-US" altLang="ja-JP" sz="1100" b="1" dirty="0" smtClean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100" b="1" dirty="0" smtClean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en-US" altLang="ja-JP" sz="1100" b="1" dirty="0" smtClean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1100" b="1" dirty="0" smtClean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</a:t>
            </a:r>
            <a:endParaRPr kumimoji="1" lang="ja-JP" altLang="en-US" sz="11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円/楕円 3"/>
          <p:cNvSpPr/>
          <p:nvPr/>
        </p:nvSpPr>
        <p:spPr>
          <a:xfrm rot="20824497">
            <a:off x="2831951" y="2228199"/>
            <a:ext cx="1944086" cy="101693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みなさんは　こんな職場で働きます！！</a:t>
            </a:r>
            <a:endParaRPr kumimoji="1" lang="ja-JP" altLang="en-US" sz="1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3658453" y="9395062"/>
            <a:ext cx="1851789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職場の雰囲気が明るくて</a:t>
            </a:r>
            <a:endParaRPr lang="en-US" altLang="ja-JP" sz="1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働いて楽しくなります！</a:t>
            </a:r>
            <a:endParaRPr lang="en-US" altLang="ja-JP" sz="1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一流百貨店のマナーや</a:t>
            </a:r>
            <a:endParaRPr lang="en-US" altLang="ja-JP" sz="1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接客の仕方が身につくので、</a:t>
            </a:r>
            <a:endParaRPr lang="en-US" altLang="ja-JP" sz="1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やりがいがあります。</a:t>
            </a:r>
          </a:p>
        </p:txBody>
      </p:sp>
      <p:sp>
        <p:nvSpPr>
          <p:cNvPr id="33" name="正方形/長方形 32"/>
          <p:cNvSpPr/>
          <p:nvPr/>
        </p:nvSpPr>
        <p:spPr>
          <a:xfrm>
            <a:off x="5567233" y="9233299"/>
            <a:ext cx="198002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空港という土地柄、お客様だけ</a:t>
            </a:r>
            <a:endParaRPr lang="en-US" altLang="ja-JP" sz="1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ではなく、共に働くスタッフも</a:t>
            </a:r>
            <a:endParaRPr lang="en-US" altLang="ja-JP" sz="1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様々国籍の人がいます。異文化</a:t>
            </a:r>
            <a:endParaRPr lang="en-US" altLang="ja-JP" sz="1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コミュニケーションを通じて</a:t>
            </a:r>
            <a:endParaRPr lang="en-US" altLang="ja-JP" sz="1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人間としての知見や幅が広げる</a:t>
            </a:r>
            <a:endParaRPr lang="en-US" altLang="ja-JP" sz="1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ことができます！</a:t>
            </a:r>
          </a:p>
        </p:txBody>
      </p:sp>
    </p:spTree>
    <p:extLst>
      <p:ext uri="{BB962C8B-B14F-4D97-AF65-F5344CB8AC3E}">
        <p14:creationId xmlns:p14="http://schemas.microsoft.com/office/powerpoint/2010/main" val="284433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3B06599B-1DC2-45F9-9D7A-1D8D557E4943}" vid="{6FEA4687-B5A8-4FD7-B631-302989B489E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369</Words>
  <Application>Microsoft Office PowerPoint</Application>
  <PresentationFormat>ユーザー設定</PresentationFormat>
  <Paragraphs>82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ＭＳ Ｐゴシック</vt:lpstr>
      <vt:lpstr>ＭＳ Ｐ明朝</vt:lpstr>
      <vt:lpstr>メイリオ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2013-07-04T11:25:22Z</dcterms:created>
  <dcterms:modified xsi:type="dcterms:W3CDTF">2017-05-16T07:36:55Z</dcterms:modified>
</cp:coreProperties>
</file>